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8"/>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04" r:id="rId19"/>
    <p:sldId id="907" r:id="rId20"/>
    <p:sldId id="905" r:id="rId21"/>
    <p:sldId id="91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66" r:id="rId50"/>
    <p:sldId id="927" r:id="rId51"/>
    <p:sldId id="923" r:id="rId52"/>
    <p:sldId id="929" r:id="rId53"/>
    <p:sldId id="930" r:id="rId54"/>
    <p:sldId id="931" r:id="rId55"/>
    <p:sldId id="932" r:id="rId56"/>
    <p:sldId id="948" r:id="rId57"/>
    <p:sldId id="947" r:id="rId58"/>
    <p:sldId id="949" r:id="rId59"/>
    <p:sldId id="950" r:id="rId60"/>
    <p:sldId id="951" r:id="rId61"/>
    <p:sldId id="933" r:id="rId62"/>
    <p:sldId id="934" r:id="rId63"/>
    <p:sldId id="936" r:id="rId64"/>
    <p:sldId id="937" r:id="rId65"/>
    <p:sldId id="938" r:id="rId66"/>
    <p:sldId id="941" r:id="rId67"/>
    <p:sldId id="939" r:id="rId68"/>
    <p:sldId id="942" r:id="rId69"/>
    <p:sldId id="943" r:id="rId70"/>
    <p:sldId id="944" r:id="rId71"/>
    <p:sldId id="945" r:id="rId72"/>
    <p:sldId id="946" r:id="rId73"/>
    <p:sldId id="952" r:id="rId74"/>
    <p:sldId id="965" r:id="rId75"/>
    <p:sldId id="956" r:id="rId76"/>
    <p:sldId id="874" r:id="rId77"/>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8000"/>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0286" autoAdjust="0"/>
  </p:normalViewPr>
  <p:slideViewPr>
    <p:cSldViewPr snapToGrid="0">
      <p:cViewPr varScale="1">
        <p:scale>
          <a:sx n="122" d="100"/>
          <a:sy n="122" d="100"/>
        </p:scale>
        <p:origin x="1284"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5862"/>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0E84DC-AC70-477C-A719-88B422435B90}" type="slidenum">
              <a:rPr lang="he-IL" smtClean="0"/>
              <a:pPr>
                <a:defRPr/>
              </a:pPr>
              <a:t>43</a:t>
            </a:fld>
            <a:endParaRPr lang="en-US"/>
          </a:p>
        </p:txBody>
      </p:sp>
    </p:spTree>
    <p:extLst>
      <p:ext uri="{BB962C8B-B14F-4D97-AF65-F5344CB8AC3E}">
        <p14:creationId xmlns:p14="http://schemas.microsoft.com/office/powerpoint/2010/main" val="135124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16/01/2016</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16/01/2016</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16/01/2016</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16/01/2016</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16/01/2016</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16/01/2016</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16/01/2016</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16/01/2016</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16/01/2016</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16/01/2016</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16/01/2016</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16/01/2016</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16/01/2016</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16/01/2016</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16/01/2016</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16/01/2016</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16/01/2016</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16/01/2016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16/01/2016</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16/01/2016</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16/01/2016</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16/01/2016</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16/01/2016</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16/01/2016</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16/01/2016</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86338" y="1485225"/>
            <a:ext cx="4211427" cy="4339650"/>
          </a:xfrm>
          <a:prstGeom prst="rect">
            <a:avLst/>
          </a:prstGeom>
        </p:spPr>
        <p:txBody>
          <a:bodyPr wrap="square">
            <a:spAutoFit/>
          </a:bodyPr>
          <a:lstStyle/>
          <a:p>
            <a:pPr algn="just"/>
            <a:r>
              <a:rPr lang="en-US" sz="1200" dirty="0" err="1">
                <a:solidFill>
                  <a:schemeClr val="tx1"/>
                </a:solidFill>
                <a:latin typeface="Times New Roman" panose="02020603050405020304" pitchFamily="18" charset="0"/>
                <a:cs typeface="Times New Roman" panose="02020603050405020304" pitchFamily="18" charset="0"/>
              </a:rPr>
              <a:t>mkdir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200" dirty="0" smtClean="0">
                <a:solidFill>
                  <a:schemeClr val="tx1"/>
                </a:solidFill>
                <a:latin typeface="Times New Roman" panose="02020603050405020304" pitchFamily="18" charset="0"/>
                <a:cs typeface="Times New Roman" panose="02020603050405020304" pitchFamily="18" charset="0"/>
              </a:rPr>
              <a:t>cd </a:t>
            </a:r>
            <a:r>
              <a:rPr lang="en-US" sz="1200" dirty="0">
                <a:solidFill>
                  <a:schemeClr val="tx1"/>
                </a:solidFill>
                <a:latin typeface="Times New Roman" panose="02020603050405020304" pitchFamily="18" charset="0"/>
                <a:cs typeface="Times New Roman" panose="02020603050405020304" pitchFamily="18" charset="0"/>
              </a:rPr>
              <a:t>practice1</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“This </a:t>
            </a:r>
            <a:r>
              <a:rPr lang="en-US" sz="1200" b="1" dirty="0">
                <a:solidFill>
                  <a:srgbClr val="008000"/>
                </a:solidFill>
                <a:latin typeface="Times New Roman" panose="02020603050405020304" pitchFamily="18" charset="0"/>
                <a:cs typeface="Times New Roman" panose="02020603050405020304" pitchFamily="18" charset="0"/>
              </a:rPr>
              <a:t>is my first file</a:t>
            </a:r>
            <a:r>
              <a:rPr lang="en-US" sz="1200" b="1" dirty="0" smtClean="0">
                <a:solidFill>
                  <a:srgbClr val="008000"/>
                </a:solidFill>
                <a:latin typeface="Times New Roman" panose="02020603050405020304" pitchFamily="18" charset="0"/>
                <a:cs typeface="Times New Roman" panose="02020603050405020304" pitchFamily="18" charset="0"/>
              </a:rPr>
              <a:t>.”</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init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chemeClr val="tx1"/>
                </a:solidFill>
                <a:latin typeface="Times New Roman" panose="02020603050405020304" pitchFamily="18" charset="0"/>
                <a:cs typeface="Times New Roman" panose="02020603050405020304" pitchFamily="18" charset="0"/>
              </a:rPr>
              <a:t>ls </a:t>
            </a:r>
            <a:r>
              <a:rPr lang="en-US" sz="1200" dirty="0">
                <a:solidFill>
                  <a:schemeClr val="tx1"/>
                </a:solidFill>
                <a:latin typeface="Times New Roman" panose="02020603050405020304" pitchFamily="18" charset="0"/>
                <a:cs typeface="Times New Roman" panose="02020603050405020304" pitchFamily="18" charset="0"/>
              </a:rPr>
              <a:t>.</a:t>
            </a:r>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200" i="1" dirty="0">
                <a:solidFill>
                  <a:schemeClr val="bg1">
                    <a:lumMod val="50000"/>
                  </a:schemeClr>
                </a:solidFill>
                <a:latin typeface="Times New Roman" panose="02020603050405020304" pitchFamily="18" charset="0"/>
                <a:cs typeface="Times New Roman" panose="02020603050405020304" pitchFamily="18" charset="0"/>
              </a:rPr>
              <a:t>done.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add .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t>
            </a:r>
            <a:r>
              <a:rPr lang="en-US" sz="1200" dirty="0" smtClean="0">
                <a:solidFill>
                  <a:schemeClr val="tx1"/>
                </a:solidFill>
                <a:latin typeface="Times New Roman" panose="02020603050405020304" pitchFamily="18" charset="0"/>
                <a:cs typeface="Times New Roman" panose="02020603050405020304" pitchFamily="18" charset="0"/>
              </a:rPr>
              <a:t>-m </a:t>
            </a:r>
            <a:r>
              <a:rPr lang="en-US" sz="12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200" dirty="0" smtClean="0">
              <a:solidFill>
                <a:srgbClr val="0070C0"/>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"This is my second file." </a:t>
            </a:r>
            <a:r>
              <a:rPr lang="en-US" sz="1200" dirty="0">
                <a:solidFill>
                  <a:schemeClr val="tx1"/>
                </a:solidFill>
                <a:latin typeface="Times New Roman" panose="02020603050405020304" pitchFamily="18" charset="0"/>
                <a:cs typeface="Times New Roman" panose="02020603050405020304" pitchFamily="18" charset="0"/>
              </a:rPr>
              <a:t>&gt; myfile2.txt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a:t>
            </a:r>
            <a:r>
              <a:rPr lang="en-US" sz="12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rgbClr val="008000"/>
                </a:solidFill>
                <a:latin typeface="Times New Roman" panose="02020603050405020304" pitchFamily="18" charset="0"/>
                <a:cs typeface="Times New Roman" panose="02020603050405020304" pitchFamily="18" charset="0"/>
              </a:rPr>
              <a:t>"A change to this file." </a:t>
            </a:r>
            <a:r>
              <a:rPr lang="en-US" sz="1200" dirty="0" smtClean="0">
                <a:solidFill>
                  <a:schemeClr val="tx1"/>
                </a:solidFill>
                <a:latin typeface="Times New Roman" panose="02020603050405020304" pitchFamily="18" charset="0"/>
                <a:cs typeface="Times New Roman" panose="02020603050405020304" pitchFamily="18" charset="0"/>
              </a:rPr>
              <a:t>&gt;&gt; myfile2.txt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MODIFIED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STAGED *and* MODIFIED</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working directory vs staged changes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staged changes vs. commit</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commit -m </a:t>
            </a:r>
            <a:r>
              <a:rPr lang="en-US" sz="1200" dirty="0" smtClean="0">
                <a:solidFill>
                  <a:srgbClr val="008000"/>
                </a:solidFill>
                <a:latin typeface="Times New Roman" panose="02020603050405020304" pitchFamily="18" charset="0"/>
                <a:cs typeface="Times New Roman" panose="02020603050405020304" pitchFamily="18" charset="0"/>
              </a:rPr>
              <a:t>"Any guess what gets committed here?"</a:t>
            </a:r>
            <a:r>
              <a:rPr lang="en-US" sz="1200" dirty="0" smtClean="0">
                <a:solidFill>
                  <a:schemeClr val="tx1"/>
                </a:solidFill>
                <a:latin typeface="Times New Roman" panose="02020603050405020304" pitchFamily="18" charset="0"/>
                <a:cs typeface="Times New Roman" panose="02020603050405020304" pitchFamily="18" charset="0"/>
              </a:rPr>
              <a: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964641" y="1529259"/>
            <a:ext cx="2497286" cy="406134"/>
          </a:xfrm>
          <a:prstGeom prst="borderCallout1">
            <a:avLst>
              <a:gd name="adj1" fmla="val 53802"/>
              <a:gd name="adj2" fmla="val -2862"/>
              <a:gd name="adj3" fmla="val 42306"/>
              <a:gd name="adj4" fmla="val -14473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964640" y="2569930"/>
            <a:ext cx="2497287" cy="752497"/>
          </a:xfrm>
          <a:prstGeom prst="borderCallout1">
            <a:avLst>
              <a:gd name="adj1" fmla="val 53802"/>
              <a:gd name="adj2" fmla="val -2862"/>
              <a:gd name="adj3" fmla="val 88805"/>
              <a:gd name="adj4" fmla="val -8020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964641" y="3956964"/>
            <a:ext cx="2497287" cy="429872"/>
          </a:xfrm>
          <a:prstGeom prst="borderCallout1">
            <a:avLst>
              <a:gd name="adj1" fmla="val 53802"/>
              <a:gd name="adj2" fmla="val -2862"/>
              <a:gd name="adj3" fmla="val 87965"/>
              <a:gd name="adj4" fmla="val -4285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964641" y="5159630"/>
            <a:ext cx="2497288" cy="575343"/>
          </a:xfrm>
          <a:prstGeom prst="borderCallout1">
            <a:avLst>
              <a:gd name="adj1" fmla="val 53802"/>
              <a:gd name="adj2" fmla="val -2862"/>
              <a:gd name="adj3" fmla="val 782"/>
              <a:gd name="adj4" fmla="val -5661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847080" y="1786721"/>
            <a:ext cx="4177147" cy="3231654"/>
          </a:xfrm>
          <a:prstGeom prst="rect">
            <a:avLst/>
          </a:prstGeom>
        </p:spPr>
        <p:txBody>
          <a:bodyPr wrap="square">
            <a:spAutoFit/>
          </a:bodyPr>
          <a:lstStyle/>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"Forgot this file!" </a:t>
            </a:r>
            <a:r>
              <a:rPr lang="en-US" sz="1200" dirty="0">
                <a:solidFill>
                  <a:schemeClr val="tx1"/>
                </a:solidFill>
                <a:latin typeface="Times New Roman" panose="02020603050405020304" pitchFamily="18" charset="0"/>
                <a:cs typeface="Times New Roman" panose="02020603050405020304" pitchFamily="18" charset="0"/>
              </a:rPr>
              <a:t>&gt;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echo</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"Don't really need this line."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reset HEAD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checkout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checkout -- . </a:t>
            </a:r>
            <a:r>
              <a:rPr lang="en-US" sz="12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5877170" y="1762155"/>
            <a:ext cx="2497287" cy="1138276"/>
          </a:xfrm>
          <a:prstGeom prst="borderCallout1">
            <a:avLst>
              <a:gd name="adj1" fmla="val 53802"/>
              <a:gd name="adj2" fmla="val -2862"/>
              <a:gd name="adj3" fmla="val 62165"/>
              <a:gd name="adj4" fmla="val -5525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7170" y="3601522"/>
            <a:ext cx="2636846" cy="1009555"/>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What if we accidentally stage something, we can unstage it with </a:t>
            </a:r>
            <a:r>
              <a:rPr lang="en-US" sz="900" dirty="0" err="1"/>
              <a:t>git</a:t>
            </a:r>
            <a:r>
              <a:rPr lang="en-US" sz="900" dirty="0"/>
              <a:t> reset. If we have untracked changes to a file that we want to discard, we can reset that file with </a:t>
            </a:r>
            <a:r>
              <a:rPr lang="en-US" sz="900" dirty="0" err="1"/>
              <a:t>git</a:t>
            </a:r>
            <a:r>
              <a:rPr lang="en-US" sz="900" dirty="0"/>
              <a:t> checkout. Bear in mind, you will lose those changes forever if you do this!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1934069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practice2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practice2</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init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a:solidFill>
                  <a:schemeClr val="tx1"/>
                </a:solidFill>
                <a:latin typeface="Times New Roman" panose="02020603050405020304" pitchFamily="18" charset="0"/>
                <a:cs typeface="Times New Roman" panose="02020603050405020304" pitchFamily="18" charset="0"/>
              </a:rPr>
              <a:t>c</a:t>
            </a:r>
            <a:r>
              <a:rPr lang="en-US" sz="900" dirty="0" smtClean="0">
                <a:solidFill>
                  <a:schemeClr val="tx1"/>
                </a:solidFill>
                <a:latin typeface="Times New Roman" panose="02020603050405020304" pitchFamily="18" charset="0"/>
                <a:cs typeface="Times New Roman" panose="02020603050405020304" pitchFamily="18" charset="0"/>
              </a:rPr>
              <a:t>d practice3</a:t>
            </a:r>
            <a:endParaRPr lang="en-US" sz="9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practice5</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practice5</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smtClean="0">
                <a:solidFill>
                  <a:schemeClr val="bg1">
                    <a:lumMod val="50000"/>
                  </a:schemeClr>
                </a:solidFill>
                <a:latin typeface="Times New Roman" panose="02020603050405020304" pitchFamily="18" charset="0"/>
                <a:cs typeface="Times New Roman" panose="02020603050405020304" pitchFamily="18" charset="0"/>
              </a:rPr>
              <a:t>create the additional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alias to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practice6</a:t>
            </a: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practice6</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practice17</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18: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71</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26268</TotalTime>
  <Words>4398</Words>
  <Application>Microsoft Office PowerPoint</Application>
  <PresentationFormat>On-screen Show (4:3)</PresentationFormat>
  <Paragraphs>816</Paragraphs>
  <Slides>71</Slides>
  <Notes>2</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71</vt:i4>
      </vt:variant>
    </vt:vector>
  </HeadingPairs>
  <TitlesOfParts>
    <vt:vector size="92"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3 states</vt:lpstr>
      <vt:lpstr>Git Overview – recording changes to the repository</vt:lpstr>
      <vt:lpstr>Git Overview -  Snapshots (Commits) </vt:lpstr>
      <vt:lpstr>Git Overview -  Adding to a Git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Reset Demystified  </vt:lpstr>
      <vt:lpstr>Practice 8:  Reset Demystified  </vt:lpstr>
      <vt:lpstr>Practice 8:  Reset Demystified  </vt:lpstr>
      <vt:lpstr>Practice 8:  Reset Demystified  </vt:lpstr>
      <vt:lpstr>Practice 9:  Squashing   </vt:lpstr>
      <vt:lpstr>Practice 10:  Branching</vt:lpstr>
      <vt:lpstr>Practice 10:  Branching</vt:lpstr>
      <vt:lpstr>Practice 10: Branching </vt:lpstr>
      <vt:lpstr>Practice 10: Branching </vt:lpstr>
      <vt:lpstr>Practice 10: Branching </vt:lpstr>
      <vt:lpstr>Practice 11:  Branch Management </vt:lpstr>
      <vt:lpstr>Practice 12:  Basic Merging </vt:lpstr>
      <vt:lpstr>Practice 13:  Rebase </vt:lpstr>
      <vt:lpstr>Practice 13:  Rebase </vt:lpstr>
      <vt:lpstr>Practice 14:  More interesting Rebase </vt:lpstr>
      <vt:lpstr>Practice 14:  More interesting Rebase </vt:lpstr>
      <vt:lpstr>Practice 15:  Stashing and Cleaning  </vt:lpstr>
      <vt:lpstr>Practice 17:  Handling concurrent remote commits </vt:lpstr>
      <vt:lpstr>Practice 18: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1422</cp:revision>
  <dcterms:created xsi:type="dcterms:W3CDTF">2012-07-16T01:24:37Z</dcterms:created>
  <dcterms:modified xsi:type="dcterms:W3CDTF">2016-01-16T16:20:23Z</dcterms:modified>
</cp:coreProperties>
</file>